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ight Triangle 4"/>
          <p:cNvSpPr/>
          <p:nvPr/>
        </p:nvSpPr>
        <p:spPr>
          <a:xfrm rot="10800000">
            <a:off x="5943600" y="54864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Parallelogram 5"/>
          <p:cNvSpPr/>
          <p:nvPr/>
        </p:nvSpPr>
        <p:spPr>
          <a:xfrm>
            <a:off x="4114800" y="612648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Parallelogram 6"/>
          <p:cNvSpPr/>
          <p:nvPr/>
        </p:nvSpPr>
        <p:spPr>
          <a:xfrm>
            <a:off x="3657600" y="576072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00400" y="1188720"/>
            <a:ext cx="2743200" cy="822960"/>
          </a:xfrm>
          <a:prstGeom prst="roundRect">
            <a:avLst/>
          </a:prstGeom>
          <a:solidFill>
            <a:srgbClr val="5DB7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337560" y="1417320"/>
            <a:ext cx="365760" cy="365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749039" y="132588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D1B2A"/>
                </a:solidFill>
                <a:latin typeface="Comic Sans MS"/>
              </a:defRPr>
            </a:pPr>
            <a:r>
              <a:t>ModelIt!</a:t>
            </a:r>
          </a:p>
        </p:txBody>
      </p:sp>
      <p:pic>
        <p:nvPicPr>
          <p:cNvPr id="11" name="Picture 10" descr="G09L1-L06-co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11480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2860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D1B2A"/>
                </a:solidFill>
              </a:defRPr>
            </a:pPr>
            <a:r>
              <a:t>Student Lesson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743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800" b="1">
                <a:solidFill>
                  <a:srgbClr val="1A4780"/>
                </a:solidFill>
              </a:defRPr>
            </a:pPr>
            <a:r>
              <a:t>Why Some People Can't Drink Milk</a:t>
            </a:r>
          </a:p>
          <a:p>
            <a:pPr algn="ctr">
              <a:defRPr sz="1500" i="1">
                <a:solidFill>
                  <a:srgbClr val="1A1A2E"/>
                </a:solidFill>
              </a:defRPr>
            </a:pPr>
            <a:r>
              <a:t>Gene Expression, Enzymes, and the Lactose Puzzle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5029200"/>
            <a:ext cx="3200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 b="1">
                <a:solidFill>
                  <a:srgbClr val="2E86AB"/>
                </a:solidFill>
              </a:defRPr>
            </a:pPr>
            <a:r>
              <a:t>NGSS: HS-LS3-1</a:t>
            </a:r>
          </a:p>
          <a:p>
            <a:pPr algn="r">
              <a:defRPr sz="1200">
                <a:solidFill>
                  <a:srgbClr val="1A1A2E"/>
                </a:solidFill>
              </a:defRPr>
            </a:pPr>
            <a:r>
              <a:t>9th Grade — Level 1: Foundations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1/9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You Will Learn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Learning Goals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Explain how genes code for enzyme production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Model the relationship between lactase gene activity and lactose digestion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Predict digestive outcomes based on gene expression levels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Analyze why lactose tolerance varies across human populations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4880" y="2011680"/>
            <a:ext cx="39319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Key Vocabulary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Gene Expression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process by which information from a gene is used to make a functional protein — when a gene is 'expressed,' it's actively being read and translated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Lactase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enzyme that breaks down lactose (milk sugar) into glucose and galactose — without enough lactase, lactose passes undigested into the large intestine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Enzyme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 protein that speeds up a specific chemical reaction — lactase specifically catalyzes the breakdown of the lactose molecule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Epigenetics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Changes in gene expression that don't alter the DNA sequence itself — the lactase gene gets 'turned down' after weaning in most humans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2/9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The Big 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76809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1A4780"/>
                </a:solidFill>
              </a:defRPr>
            </a:pPr>
            <a:r>
              <a:t>Why can some people drink a milkshake with no problem while others suffer for hours?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08960"/>
            <a:ext cx="4114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1A1A2E"/>
                </a:solidFill>
              </a:defRPr>
            </a:pPr>
            <a:r>
              <a:t>Gene Expression, Enzymes, and the Lactose Puzzle. Today we'll build a MODEL to discover the answer!</a:t>
            </a:r>
          </a:p>
        </p:txBody>
      </p:sp>
      <p:pic>
        <p:nvPicPr>
          <p:cNvPr id="8" name="Picture 7" descr="G09L1-L06-landsc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92608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3/9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Today We Will Build a Model!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i="1">
                <a:solidFill>
                  <a:srgbClr val="2E86AB"/>
                </a:solidFill>
              </a:defRPr>
            </a:pPr>
            <a:r>
              <a:t>A model helps us understand complex systems!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1. LOCATE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Identify the COMPONENTS (parts) of the system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2. ESTABLISH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Connect them with RELATIONSHIPS (+ or -)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3. VISUALIZE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Build your model in ModelIt!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4. EVALUATE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Run SIMULATIONS to test scenarios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5. REVISE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Improve your model based on evidence</a:t>
            </a:r>
          </a:p>
        </p:txBody>
      </p:sp>
      <p:pic>
        <p:nvPicPr>
          <p:cNvPr id="7" name="Picture 6" descr="G09L1-L06-model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4/9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1: Sort the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>
                <a:solidFill>
                  <a:srgbClr val="1A1A2E"/>
                </a:solidFill>
              </a:defRPr>
            </a:pPr>
            <a:r>
              <a:t>Sort these components into EXTERNAL (inputs from outside) and INTERNAL (inside the system):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438912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Your Components:</a:t>
            </a:r>
          </a:p>
          <a:p>
            <a:pPr>
              <a:spcBef>
                <a:spcPts val="600"/>
              </a:spcBef>
              <a:defRPr sz="1600"/>
            </a:pPr>
            <a:r>
              <a:t>     *  Lactase Gene Activity</a:t>
            </a:r>
          </a:p>
          <a:p>
            <a:pPr>
              <a:spcBef>
                <a:spcPts val="600"/>
              </a:spcBef>
              <a:defRPr sz="1600"/>
            </a:pPr>
            <a:r>
              <a:t>     *  Lactase Enzyme Production</a:t>
            </a:r>
          </a:p>
          <a:p>
            <a:pPr>
              <a:spcBef>
                <a:spcPts val="600"/>
              </a:spcBef>
              <a:defRPr sz="1600"/>
            </a:pPr>
            <a:r>
              <a:t>     *  Lactose Breakdown</a:t>
            </a:r>
          </a:p>
          <a:p>
            <a:pPr>
              <a:spcBef>
                <a:spcPts val="600"/>
              </a:spcBef>
              <a:defRPr sz="1600"/>
            </a:pPr>
            <a:r>
              <a:t>     *  Gut Bacteria Response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02920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i="1">
                <a:solidFill>
                  <a:srgbClr val="2E86AB"/>
                </a:solidFill>
              </a:defRPr>
            </a:pPr>
            <a:r>
              <a:t>Think: Which components can we control? Which happen on their own?</a:t>
            </a:r>
          </a:p>
        </p:txBody>
      </p:sp>
      <p:pic>
        <p:nvPicPr>
          <p:cNvPr id="9" name="Picture 8" descr="G09L1-L06-discuss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9" y="1920240"/>
            <a:ext cx="3474720" cy="3474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5/9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2: Connect with Arrows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5029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700"/>
            </a:pPr>
            <a:r>
              <a:t>Draw arrows to show HOW components affect each other:</a:t>
            </a:r>
          </a:p>
          <a:p>
            <a:pPr>
              <a:spcBef>
                <a:spcPts val="1400"/>
              </a:spcBef>
              <a:defRPr sz="1600" b="1">
                <a:solidFill>
                  <a:srgbClr val="228B22"/>
                </a:solidFill>
              </a:defRPr>
            </a:pPr>
            <a:r>
              <a:t>(+) POSITIVE Relationship</a:t>
            </a:r>
          </a:p>
          <a:p>
            <a:pPr>
              <a:defRPr sz="1400"/>
            </a:pPr>
            <a:r>
              <a:t>     When one goes UP, the other goes UP too</a:t>
            </a:r>
          </a:p>
          <a:p>
            <a:pPr>
              <a:spcBef>
                <a:spcPts val="1400"/>
              </a:spcBef>
              <a:defRPr sz="1600" b="1">
                <a:solidFill>
                  <a:srgbClr val="DC143C"/>
                </a:solidFill>
              </a:defRPr>
            </a:pPr>
            <a:r>
              <a:t>(-) NEGATIVE Relationship</a:t>
            </a:r>
          </a:p>
          <a:p>
            <a:pPr>
              <a:defRPr sz="1400"/>
            </a:pPr>
            <a:r>
              <a:t>     When one goes UP, the other goes DOWN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754880"/>
            <a:ext cx="5029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A4780"/>
                </a:solidFill>
              </a:defRPr>
            </a:pPr>
            <a:r>
              <a:t>Think About It:</a:t>
            </a:r>
          </a:p>
          <a:p>
            <a:pPr>
              <a:spcBef>
                <a:spcPts val="600"/>
              </a:spcBef>
              <a:defRPr sz="1500" i="1"/>
            </a:pPr>
            <a:r>
              <a:t>Every human baby can digest milk. Why would evolution 'turn off' this ability in most adults — and why did some populations keep it?</a:t>
            </a:r>
          </a:p>
        </p:txBody>
      </p:sp>
      <p:pic>
        <p:nvPicPr>
          <p:cNvPr id="8" name="Picture 7" descr="G09L1-L06-discuss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28600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6/9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3: Run the Simulation!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Test these scenarios in ModelIt!</a:t>
            </a:r>
          </a:p>
          <a:p>
            <a:pPr>
              <a:spcBef>
                <a:spcPts val="1200"/>
              </a:spcBef>
              <a:defRPr sz="1600" b="1"/>
            </a:pPr>
            <a:r>
              <a:t>Lactose Tolerant</a:t>
            </a:r>
          </a:p>
          <a:p>
            <a:pPr>
              <a:defRPr sz="1400"/>
            </a:pPr>
            <a:r>
              <a:t>     Set Lactase Gene Activity to HIGH. Observe Lactose Breakdown and Gut Bacteria Response after drinking milk.</a:t>
            </a:r>
          </a:p>
          <a:p>
            <a:pPr>
              <a:spcBef>
                <a:spcPts val="1200"/>
              </a:spcBef>
              <a:defRPr sz="1600" b="1"/>
            </a:pPr>
            <a:r>
              <a:t>Lactose Intolerant</a:t>
            </a:r>
          </a:p>
          <a:p>
            <a:pPr>
              <a:defRPr sz="1400"/>
            </a:pPr>
            <a:r>
              <a:t>     Set Lactase Gene Activity to LOW. What happens to undigested lactose in the gut?</a:t>
            </a:r>
          </a:p>
          <a:p>
            <a:pPr>
              <a:spcBef>
                <a:spcPts val="1200"/>
              </a:spcBef>
              <a:defRPr sz="1600" b="1"/>
            </a:pPr>
            <a:r>
              <a:t>Partial Tolerance</a:t>
            </a:r>
          </a:p>
          <a:p>
            <a:pPr>
              <a:defRPr sz="1400"/>
            </a:pPr>
            <a:r>
              <a:t>     Set Lactase Gene Activity to MEDIUM. Is there a threshold where symptoms appear?</a:t>
            </a:r>
          </a:p>
          <a:p>
            <a:br/>
            <a:pPr>
              <a:spcBef>
                <a:spcPts val="1600"/>
              </a:spcBef>
              <a:defRPr sz="1600" b="1">
                <a:solidFill>
                  <a:srgbClr val="2E86AB"/>
                </a:solidFill>
              </a:defRPr>
            </a:pPr>
            <a:r>
              <a:t>Watch the activity graphs change!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920240"/>
            <a:ext cx="3931920" cy="384048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029200" y="3657600"/>
            <a:ext cx="356616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Simulation Results Graph]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7/9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Did We Discover?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Our Model Showed Us: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Lactase gene activity directly controls enzyme production, which determines whether lactose gets digested or fermented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Most humans naturally reduce lactase production after weaning — lactose TOLERANCE is actually the mutation, not intolerance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There's a threshold effect: some lactase is enough to digest small amounts of dairy, but large amounts overwhelm limited enzyme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Gut bacteria fermentation of undigested lactose produces gas and osmotic effects — this is what causes the symptoms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0292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>
                <a:solidFill>
                  <a:srgbClr val="2E86AB"/>
                </a:solidFill>
              </a:defRPr>
            </a:pPr>
            <a:r>
              <a:t>Answer: The difference comes down to a single gene. The LCT gene codes for lactase enzyme. In about 65% of humans worldwide, this gene gets 'turned down' after childhood (a process called lactase non-persistence). Without enough lactase, milk sugar passes undigested to the large intestine where bacteria ferment it, producing gas, bloating, cramps, and diarrhea. The ~35% who can drink milk as adults carry a mutation that keeps the LCT gene active — this mutation spread in populations that domesticated dairy animals about 7,500 years ago.</a:t>
            </a:r>
          </a:p>
        </p:txBody>
      </p:sp>
      <p:pic>
        <p:nvPicPr>
          <p:cNvPr id="8" name="Picture 7" descr="G09L1-L06-co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286000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8/9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D1B2A"/>
                </a:solidFill>
              </a:defRPr>
            </a:pPr>
            <a:r>
              <a:t>STEM Challenge: The Dairy Product Design Challenge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E67E22"/>
                </a:solidFill>
              </a:defRPr>
            </a:pPr>
            <a:r>
              <a:t>YOUR ENGINEERING MISSION</a:t>
            </a:r>
          </a:p>
          <a:p>
            <a:pPr>
              <a:spcBef>
                <a:spcPts val="1000"/>
              </a:spcBef>
              <a:defRPr sz="1400"/>
            </a:pPr>
            <a:r>
              <a:t>Design a dairy product line that people with lactose intolerance can enjoy without symptoms, using your understanding of enzyme science.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The Challenge:</a:t>
            </a:r>
          </a:p>
          <a:p>
            <a:pPr>
              <a:defRPr sz="1400"/>
            </a:pPr>
            <a:r>
              <a:t>A food company wants to create a line of dairy products for the 65% of the world's population that is lactose intolerant. Using your model of lactase-lactose interactions, design products that solve the digestion problem through different scientific approaches.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Think Like an Engineer:</a:t>
            </a:r>
          </a:p>
          <a:p>
            <a:pPr>
              <a:spcBef>
                <a:spcPts val="400"/>
              </a:spcBef>
              <a:defRPr sz="1300"/>
            </a:pPr>
            <a:r>
              <a:t>     *  Can you add lactase enzyme to the product? How much and when?</a:t>
            </a:r>
          </a:p>
          <a:p>
            <a:pPr>
              <a:spcBef>
                <a:spcPts val="400"/>
              </a:spcBef>
              <a:defRPr sz="1300"/>
            </a:pPr>
            <a:r>
              <a:t>     *  Could you pre-ferment the lactose using bacteria (like in yogurt)?</a:t>
            </a:r>
          </a:p>
          <a:p>
            <a:pPr>
              <a:spcBef>
                <a:spcPts val="400"/>
              </a:spcBef>
              <a:defRPr sz="1300"/>
            </a:pPr>
            <a:r>
              <a:t>     *  What's the maximum amount of lactose an intolerant person can typically handle?</a:t>
            </a:r>
          </a:p>
        </p:txBody>
      </p:sp>
      <p:pic>
        <p:nvPicPr>
          <p:cNvPr id="7" name="Picture 6" descr="G09L1-L06-s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60720"/>
            <a:ext cx="8229600" cy="868680"/>
          </a:xfrm>
          <a:prstGeom prst="rect">
            <a:avLst/>
          </a:prstGeom>
          <a:solidFill>
            <a:srgbClr val="1A237E"/>
          </a:solidFill>
        </p:spPr>
        <p:txBody>
          <a:bodyPr wrap="square" lIns="101600" rIns="101600" tIns="50800" bIns="50800">
            <a:spAutoFit/>
          </a:bodyPr>
          <a:lstStyle/>
          <a:p>
            <a:pPr>
              <a:defRPr sz="1100" b="1">
                <a:solidFill>
                  <a:srgbClr val="FFA500"/>
                </a:solidFill>
              </a:defRPr>
            </a:pPr>
            <a:r>
              <a:t>REAL CAREER CONNECTION:  </a:t>
            </a:r>
            <a:r>
              <a:rPr sz="1100" b="0">
                <a:solidFill>
                  <a:srgbClr val="FFFFFF"/>
                </a:solidFill>
              </a:rPr>
              <a:t>Genetic Counselors help people understand how their genes affect their health, from lactose intolerance to disease risk. Food Scientists apply enzyme chemistry to create products like lactose-free milk, yogurt, and cheese — a market worth over $15 billion globally.</a:t>
            </a:r>
            <a:r>
              <a:rPr sz="1100" b="0">
                <a:solidFill>
                  <a:srgbClr val="FFFFFF"/>
                </a:solidFill>
              </a:rPr>
              <a:t> The skills you're using TODAY are the same ones they use on the job!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9/9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